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65" r:id="rId12"/>
    <p:sldId id="266" r:id="rId13"/>
    <p:sldId id="267" r:id="rId14"/>
    <p:sldId id="268" r:id="rId15"/>
    <p:sldId id="275" r:id="rId16"/>
    <p:sldId id="269" r:id="rId17"/>
    <p:sldId id="270" r:id="rId18"/>
    <p:sldId id="276" r:id="rId19"/>
    <p:sldId id="271" r:id="rId20"/>
    <p:sldId id="272" r:id="rId21"/>
    <p:sldId id="273" r:id="rId22"/>
  </p:sldIdLst>
  <p:sldSz cx="18288000" cy="10287000"/>
  <p:notesSz cx="6858000" cy="9144000"/>
  <p:embeddedFontLst>
    <p:embeddedFont>
      <p:font typeface="29LT Zarid Display" panose="020B0604020202020204" charset="-78"/>
      <p:regular r:id="rId23"/>
    </p:embeddedFont>
    <p:embeddedFont>
      <p:font typeface="Gagalin" panose="020B0604020202020204" charset="0"/>
      <p:regular r:id="rId24"/>
    </p:embeddedFont>
    <p:embeddedFont>
      <p:font typeface="Glacial Indifference" panose="020B0604020202020204" charset="0"/>
      <p:regular r:id="rId25"/>
    </p:embeddedFont>
    <p:embeddedFont>
      <p:font typeface="Open Sans" panose="020B0606030504020204" pitchFamily="34" charset="0"/>
      <p:regular r:id="rId26"/>
    </p:embeddedFont>
    <p:embeddedFont>
      <p:font typeface="Staatliches" pitchFamily="2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sv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b="-13063"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3" name="Group 3"/>
          <p:cNvGrpSpPr/>
          <p:nvPr/>
        </p:nvGrpSpPr>
        <p:grpSpPr>
          <a:xfrm>
            <a:off x="11220868" y="0"/>
            <a:ext cx="7067132" cy="10287000"/>
            <a:chOff x="0" y="0"/>
            <a:chExt cx="1094884" cy="15937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4884" cy="1593725"/>
            </a:xfrm>
            <a:custGeom>
              <a:avLst/>
              <a:gdLst/>
              <a:ahLst/>
              <a:cxnLst/>
              <a:rect l="l" t="t" r="r" b="b"/>
              <a:pathLst>
                <a:path w="1094884" h="1593725">
                  <a:moveTo>
                    <a:pt x="0" y="0"/>
                  </a:moveTo>
                  <a:lnTo>
                    <a:pt x="1094884" y="0"/>
                  </a:lnTo>
                  <a:lnTo>
                    <a:pt x="109488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59170" r="-59170"/>
              </a:stretch>
            </a:blipFill>
          </p:spPr>
          <p:txBody>
            <a:bodyPr/>
            <a:lstStyle/>
            <a:p>
              <a:endParaRPr lang="es-EC"/>
            </a:p>
          </p:txBody>
        </p:sp>
      </p:grpSp>
      <p:sp>
        <p:nvSpPr>
          <p:cNvPr id="5" name="Freeform 5"/>
          <p:cNvSpPr/>
          <p:nvPr/>
        </p:nvSpPr>
        <p:spPr>
          <a:xfrm>
            <a:off x="-156338" y="5990909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0" y="0"/>
                </a:moveTo>
                <a:lnTo>
                  <a:pt x="5462160" y="0"/>
                </a:lnTo>
                <a:lnTo>
                  <a:pt x="5462160" y="4449177"/>
                </a:lnTo>
                <a:lnTo>
                  <a:pt x="0" y="4449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TextBox 6"/>
          <p:cNvSpPr txBox="1"/>
          <p:nvPr/>
        </p:nvSpPr>
        <p:spPr>
          <a:xfrm>
            <a:off x="1803869" y="1312640"/>
            <a:ext cx="7861172" cy="418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9245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CONTROL DE ACCESO A PARQUEO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74742" y="6822893"/>
            <a:ext cx="7958363" cy="107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sz="635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grupo#4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05822" y="7899839"/>
            <a:ext cx="2931616" cy="63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1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TUTIVEN REYES CRISTHIAN  JOSE </a:t>
            </a:r>
          </a:p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JOSE SANCHEZ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363429" y="5981700"/>
            <a:ext cx="2780161" cy="7458968"/>
          </a:xfrm>
          <a:custGeom>
            <a:avLst/>
            <a:gdLst/>
            <a:ahLst/>
            <a:cxnLst/>
            <a:rect l="l" t="t" r="r" b="b"/>
            <a:pathLst>
              <a:path w="2780161" h="7458968">
                <a:moveTo>
                  <a:pt x="2780160" y="0"/>
                </a:moveTo>
                <a:lnTo>
                  <a:pt x="0" y="0"/>
                </a:lnTo>
                <a:lnTo>
                  <a:pt x="0" y="7458968"/>
                </a:lnTo>
                <a:lnTo>
                  <a:pt x="2780160" y="7458968"/>
                </a:lnTo>
                <a:lnTo>
                  <a:pt x="27801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14165705" y="0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C"/>
          </a:p>
        </p:txBody>
      </p:sp>
      <p:sp>
        <p:nvSpPr>
          <p:cNvPr id="6" name="TextBox 6"/>
          <p:cNvSpPr txBox="1"/>
          <p:nvPr/>
        </p:nvSpPr>
        <p:spPr>
          <a:xfrm>
            <a:off x="1338826" y="445394"/>
            <a:ext cx="7034728" cy="105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41"/>
              </a:lnSpc>
            </a:pPr>
            <a:r>
              <a:rPr lang="en-US" sz="6163" spc="-160" dirty="0">
                <a:solidFill>
                  <a:srgbClr val="292727"/>
                </a:solidFill>
                <a:latin typeface="29LT Zarid Display"/>
                <a:ea typeface="29LT Zarid Display"/>
                <a:cs typeface="29LT Zarid Display"/>
                <a:sym typeface="29LT Zarid Display"/>
              </a:rPr>
              <a:t>PARTICIÓN FUNCIONAL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629368-F549-B495-833B-00F1ED83E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43848" y="6591300"/>
            <a:ext cx="1960837" cy="149209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FDD746B-C979-4FB4-90ED-91DF2984A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2043897"/>
            <a:ext cx="12636608" cy="70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9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b="-13063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 rot="-10800000" flipH="1">
            <a:off x="-721887" y="-1073391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5462160" y="0"/>
                </a:moveTo>
                <a:lnTo>
                  <a:pt x="0" y="0"/>
                </a:lnTo>
                <a:lnTo>
                  <a:pt x="0" y="4449178"/>
                </a:lnTo>
                <a:lnTo>
                  <a:pt x="5462160" y="4449178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/>
          <p:cNvSpPr/>
          <p:nvPr/>
        </p:nvSpPr>
        <p:spPr>
          <a:xfrm rot="-5400000">
            <a:off x="14865372" y="5946230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0" y="0"/>
                </a:moveTo>
                <a:lnTo>
                  <a:pt x="5462160" y="0"/>
                </a:lnTo>
                <a:lnTo>
                  <a:pt x="5462160" y="4449177"/>
                </a:lnTo>
                <a:lnTo>
                  <a:pt x="0" y="444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6C6E606-3C46-338D-7ACA-51D3721600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53" r="5926"/>
          <a:stretch/>
        </p:blipFill>
        <p:spPr>
          <a:xfrm>
            <a:off x="2666999" y="783469"/>
            <a:ext cx="13563601" cy="9130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79DE7F-3614-74F5-D721-D6B3A14C06D7}"/>
              </a:ext>
            </a:extLst>
          </p:cNvPr>
          <p:cNvSpPr txBox="1"/>
          <p:nvPr/>
        </p:nvSpPr>
        <p:spPr>
          <a:xfrm>
            <a:off x="7897419" y="384528"/>
            <a:ext cx="7034728" cy="891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41"/>
              </a:lnSpc>
            </a:pPr>
            <a:r>
              <a:rPr lang="en-US" sz="6163" spc="-160" dirty="0">
                <a:solidFill>
                  <a:srgbClr val="292727"/>
                </a:solidFill>
                <a:latin typeface="29LT Zarid Display"/>
                <a:ea typeface="29LT Zarid Display"/>
                <a:cs typeface="29LT Zarid Display"/>
                <a:sym typeface="29LT Zarid Display"/>
              </a:rPr>
              <a:t>Diagrama ASM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b="-13063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TextBox 3"/>
          <p:cNvSpPr txBox="1"/>
          <p:nvPr/>
        </p:nvSpPr>
        <p:spPr>
          <a:xfrm>
            <a:off x="3472753" y="100374"/>
            <a:ext cx="10696863" cy="92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ASM</a:t>
            </a: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721887" y="-1073391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5462160" y="0"/>
                </a:moveTo>
                <a:lnTo>
                  <a:pt x="0" y="0"/>
                </a:lnTo>
                <a:lnTo>
                  <a:pt x="0" y="4449178"/>
                </a:lnTo>
                <a:lnTo>
                  <a:pt x="5462160" y="4449178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/>
          <p:cNvSpPr/>
          <p:nvPr/>
        </p:nvSpPr>
        <p:spPr>
          <a:xfrm rot="-5400000">
            <a:off x="14865372" y="5946230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0" y="0"/>
                </a:moveTo>
                <a:lnTo>
                  <a:pt x="5462160" y="0"/>
                </a:lnTo>
                <a:lnTo>
                  <a:pt x="5462160" y="4449177"/>
                </a:lnTo>
                <a:lnTo>
                  <a:pt x="0" y="444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E1C00DD-41E3-D1B6-FF18-1006D87B4D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155" r="8419" b="18750"/>
          <a:stretch/>
        </p:blipFill>
        <p:spPr>
          <a:xfrm>
            <a:off x="3220241" y="1263688"/>
            <a:ext cx="12469407" cy="75518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b="-13063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TextBox 3"/>
          <p:cNvSpPr txBox="1"/>
          <p:nvPr/>
        </p:nvSpPr>
        <p:spPr>
          <a:xfrm>
            <a:off x="3597738" y="222872"/>
            <a:ext cx="10696863" cy="92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ASM</a:t>
            </a: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721887" y="-1073391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5462160" y="0"/>
                </a:moveTo>
                <a:lnTo>
                  <a:pt x="0" y="0"/>
                </a:lnTo>
                <a:lnTo>
                  <a:pt x="0" y="4449178"/>
                </a:lnTo>
                <a:lnTo>
                  <a:pt x="5462160" y="4449178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/>
          <p:cNvSpPr/>
          <p:nvPr/>
        </p:nvSpPr>
        <p:spPr>
          <a:xfrm rot="-5400000">
            <a:off x="14865372" y="5946230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0" y="0"/>
                </a:moveTo>
                <a:lnTo>
                  <a:pt x="5462160" y="0"/>
                </a:lnTo>
                <a:lnTo>
                  <a:pt x="5462160" y="4449177"/>
                </a:lnTo>
                <a:lnTo>
                  <a:pt x="0" y="444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FC65686-1DE3-8298-411D-6C7540DB0B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532"/>
          <a:stretch/>
        </p:blipFill>
        <p:spPr>
          <a:xfrm>
            <a:off x="2020079" y="1156639"/>
            <a:ext cx="13351784" cy="88869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119352" y="-1500496"/>
            <a:ext cx="6167406" cy="6167406"/>
          </a:xfrm>
          <a:custGeom>
            <a:avLst/>
            <a:gdLst/>
            <a:ahLst/>
            <a:cxnLst/>
            <a:rect l="l" t="t" r="r" b="b"/>
            <a:pathLst>
              <a:path w="6167406" h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3" name="Group 3"/>
          <p:cNvGrpSpPr/>
          <p:nvPr/>
        </p:nvGrpSpPr>
        <p:grpSpPr>
          <a:xfrm>
            <a:off x="16640733" y="449734"/>
            <a:ext cx="1237134" cy="1200949"/>
            <a:chOff x="0" y="0"/>
            <a:chExt cx="325830" cy="3162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830" cy="316299"/>
            </a:xfrm>
            <a:custGeom>
              <a:avLst/>
              <a:gdLst/>
              <a:ahLst/>
              <a:cxnLst/>
              <a:rect l="l" t="t" r="r" b="b"/>
              <a:pathLst>
                <a:path w="325830" h="316299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C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14400" y="2748206"/>
            <a:ext cx="16459200" cy="5443293"/>
          </a:xfrm>
          <a:custGeom>
            <a:avLst/>
            <a:gdLst/>
            <a:ahLst/>
            <a:cxnLst/>
            <a:rect l="l" t="t" r="r" b="b"/>
            <a:pathLst>
              <a:path w="12698350" h="7139336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" b="-93222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TextBox 7"/>
          <p:cNvSpPr txBox="1"/>
          <p:nvPr/>
        </p:nvSpPr>
        <p:spPr>
          <a:xfrm>
            <a:off x="5997314" y="564034"/>
            <a:ext cx="6293372" cy="58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1"/>
              </a:lnSpc>
            </a:pPr>
            <a:r>
              <a:rPr lang="en-US" sz="4632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Y SIMULACIÓN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5FF7F30-3097-6D78-EF9F-ABA423C8794C}"/>
              </a:ext>
            </a:extLst>
          </p:cNvPr>
          <p:cNvSpPr txBox="1"/>
          <p:nvPr/>
        </p:nvSpPr>
        <p:spPr>
          <a:xfrm>
            <a:off x="3540778" y="1656126"/>
            <a:ext cx="9699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SIMULACIÓN Contador de billetes.</a:t>
            </a:r>
            <a:endParaRPr lang="es-EC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119352" y="-1500496"/>
            <a:ext cx="6167406" cy="6167406"/>
          </a:xfrm>
          <a:custGeom>
            <a:avLst/>
            <a:gdLst/>
            <a:ahLst/>
            <a:cxnLst/>
            <a:rect l="l" t="t" r="r" b="b"/>
            <a:pathLst>
              <a:path w="6167406" h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3" name="Group 3"/>
          <p:cNvGrpSpPr/>
          <p:nvPr/>
        </p:nvGrpSpPr>
        <p:grpSpPr>
          <a:xfrm>
            <a:off x="16640733" y="449734"/>
            <a:ext cx="1237134" cy="1200949"/>
            <a:chOff x="0" y="0"/>
            <a:chExt cx="325830" cy="3162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830" cy="316299"/>
            </a:xfrm>
            <a:custGeom>
              <a:avLst/>
              <a:gdLst/>
              <a:ahLst/>
              <a:cxnLst/>
              <a:rect l="l" t="t" r="r" b="b"/>
              <a:pathLst>
                <a:path w="325830" h="316299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C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997314" y="564034"/>
            <a:ext cx="6293372" cy="58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1"/>
              </a:lnSpc>
            </a:pPr>
            <a:r>
              <a:rPr lang="en-US" sz="4632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Y SIMULACIÓN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C742E1A-85C1-6441-67D5-9E8CEBAC4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306" y="1933304"/>
            <a:ext cx="14585387" cy="737357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7D78576-E67E-D752-7E41-2CB88B8FE388}"/>
              </a:ext>
            </a:extLst>
          </p:cNvPr>
          <p:cNvSpPr txBox="1"/>
          <p:nvPr/>
        </p:nvSpPr>
        <p:spPr>
          <a:xfrm>
            <a:off x="5257800" y="1312339"/>
            <a:ext cx="3393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Vista del archive BDF.</a:t>
            </a:r>
            <a:endParaRPr lang="es-EC" sz="2400" dirty="0"/>
          </a:p>
        </p:txBody>
      </p:sp>
    </p:spTree>
    <p:extLst>
      <p:ext uri="{BB962C8B-B14F-4D97-AF65-F5344CB8AC3E}">
        <p14:creationId xmlns:p14="http://schemas.microsoft.com/office/powerpoint/2010/main" val="72182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119352" y="-1500496"/>
            <a:ext cx="6167406" cy="6167406"/>
          </a:xfrm>
          <a:custGeom>
            <a:avLst/>
            <a:gdLst/>
            <a:ahLst/>
            <a:cxnLst/>
            <a:rect l="l" t="t" r="r" b="b"/>
            <a:pathLst>
              <a:path w="6167406" h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3" name="Group 3"/>
          <p:cNvGrpSpPr/>
          <p:nvPr/>
        </p:nvGrpSpPr>
        <p:grpSpPr>
          <a:xfrm>
            <a:off x="16640733" y="449734"/>
            <a:ext cx="1237134" cy="1200949"/>
            <a:chOff x="0" y="0"/>
            <a:chExt cx="325830" cy="3162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830" cy="316299"/>
            </a:xfrm>
            <a:custGeom>
              <a:avLst/>
              <a:gdLst/>
              <a:ahLst/>
              <a:cxnLst/>
              <a:rect l="l" t="t" r="r" b="b"/>
              <a:pathLst>
                <a:path w="325830" h="316299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C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1600" y="1450826"/>
            <a:ext cx="14620845" cy="7385347"/>
          </a:xfrm>
          <a:custGeom>
            <a:avLst/>
            <a:gdLst/>
            <a:ahLst/>
            <a:cxnLst/>
            <a:rect l="l" t="t" r="r" b="b"/>
            <a:pathLst>
              <a:path w="14620845" h="7385347">
                <a:moveTo>
                  <a:pt x="0" y="0"/>
                </a:moveTo>
                <a:lnTo>
                  <a:pt x="14620846" y="0"/>
                </a:lnTo>
                <a:lnTo>
                  <a:pt x="14620846" y="7385347"/>
                </a:lnTo>
                <a:lnTo>
                  <a:pt x="0" y="73853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TextBox 7"/>
          <p:cNvSpPr txBox="1"/>
          <p:nvPr/>
        </p:nvSpPr>
        <p:spPr>
          <a:xfrm>
            <a:off x="5997314" y="564034"/>
            <a:ext cx="6293372" cy="58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1"/>
              </a:lnSpc>
            </a:pPr>
            <a:r>
              <a:rPr lang="en-US" sz="463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Y SIMULACIÓN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119352" y="-1500496"/>
            <a:ext cx="6167406" cy="6167406"/>
          </a:xfrm>
          <a:custGeom>
            <a:avLst/>
            <a:gdLst/>
            <a:ahLst/>
            <a:cxnLst/>
            <a:rect l="l" t="t" r="r" b="b"/>
            <a:pathLst>
              <a:path w="6167406" h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3" name="Group 3"/>
          <p:cNvGrpSpPr/>
          <p:nvPr/>
        </p:nvGrpSpPr>
        <p:grpSpPr>
          <a:xfrm>
            <a:off x="16640733" y="449734"/>
            <a:ext cx="1237134" cy="1200949"/>
            <a:chOff x="0" y="0"/>
            <a:chExt cx="325830" cy="3162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830" cy="316299"/>
            </a:xfrm>
            <a:custGeom>
              <a:avLst/>
              <a:gdLst/>
              <a:ahLst/>
              <a:cxnLst/>
              <a:rect l="l" t="t" r="r" b="b"/>
              <a:pathLst>
                <a:path w="325830" h="316299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C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997314" y="564034"/>
            <a:ext cx="6293372" cy="58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1"/>
              </a:lnSpc>
            </a:pPr>
            <a:r>
              <a:rPr lang="en-US" sz="463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Y SIMULACIÓN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1FEF018-3E3A-A3D6-F8C7-1D1DEC09F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152991"/>
            <a:ext cx="15240000" cy="714814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119352" y="-1500496"/>
            <a:ext cx="6167406" cy="6167406"/>
          </a:xfrm>
          <a:custGeom>
            <a:avLst/>
            <a:gdLst/>
            <a:ahLst/>
            <a:cxnLst/>
            <a:rect l="l" t="t" r="r" b="b"/>
            <a:pathLst>
              <a:path w="6167406" h="6167406">
                <a:moveTo>
                  <a:pt x="0" y="0"/>
                </a:moveTo>
                <a:lnTo>
                  <a:pt x="6167406" y="0"/>
                </a:lnTo>
                <a:lnTo>
                  <a:pt x="6167406" y="6167406"/>
                </a:lnTo>
                <a:lnTo>
                  <a:pt x="0" y="6167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3" name="Group 3"/>
          <p:cNvGrpSpPr/>
          <p:nvPr/>
        </p:nvGrpSpPr>
        <p:grpSpPr>
          <a:xfrm>
            <a:off x="16640733" y="449734"/>
            <a:ext cx="1237134" cy="1200949"/>
            <a:chOff x="0" y="0"/>
            <a:chExt cx="325830" cy="3162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830" cy="316299"/>
            </a:xfrm>
            <a:custGeom>
              <a:avLst/>
              <a:gdLst/>
              <a:ahLst/>
              <a:cxnLst/>
              <a:rect l="l" t="t" r="r" b="b"/>
              <a:pathLst>
                <a:path w="325830" h="316299">
                  <a:moveTo>
                    <a:pt x="158150" y="0"/>
                  </a:moveTo>
                  <a:lnTo>
                    <a:pt x="167680" y="0"/>
                  </a:lnTo>
                  <a:cubicBezTo>
                    <a:pt x="255024" y="0"/>
                    <a:pt x="325830" y="70806"/>
                    <a:pt x="325830" y="158150"/>
                  </a:cubicBezTo>
                  <a:lnTo>
                    <a:pt x="325830" y="158150"/>
                  </a:lnTo>
                  <a:cubicBezTo>
                    <a:pt x="325830" y="245493"/>
                    <a:pt x="255024" y="316299"/>
                    <a:pt x="167680" y="316299"/>
                  </a:cubicBezTo>
                  <a:lnTo>
                    <a:pt x="158150" y="316299"/>
                  </a:lnTo>
                  <a:cubicBezTo>
                    <a:pt x="70806" y="316299"/>
                    <a:pt x="0" y="245493"/>
                    <a:pt x="0" y="158150"/>
                  </a:cubicBezTo>
                  <a:lnTo>
                    <a:pt x="0" y="158150"/>
                  </a:lnTo>
                  <a:cubicBezTo>
                    <a:pt x="0" y="70806"/>
                    <a:pt x="70806" y="0"/>
                    <a:pt x="158150" y="0"/>
                  </a:cubicBezTo>
                  <a:close/>
                </a:path>
              </a:pathLst>
            </a:custGeom>
            <a:solidFill>
              <a:srgbClr val="568AB9"/>
            </a:solidFill>
          </p:spPr>
          <p:txBody>
            <a:bodyPr/>
            <a:lstStyle/>
            <a:p>
              <a:endParaRPr lang="es-EC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5830" cy="354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997314" y="564034"/>
            <a:ext cx="6293372" cy="58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1"/>
              </a:lnSpc>
            </a:pPr>
            <a:r>
              <a:rPr lang="en-US" sz="463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PRUEBAS Y SIMULACIÓN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7392A5B-D3F4-7643-AABA-DF3B43B53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33" y="1153040"/>
            <a:ext cx="17442429" cy="832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46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b="-13063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TextBox 3"/>
          <p:cNvSpPr txBox="1"/>
          <p:nvPr/>
        </p:nvSpPr>
        <p:spPr>
          <a:xfrm>
            <a:off x="3795568" y="1227088"/>
            <a:ext cx="10696863" cy="92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MEJORAS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223493" y="2925130"/>
            <a:ext cx="5613412" cy="2533141"/>
            <a:chOff x="0" y="0"/>
            <a:chExt cx="1323396" cy="5972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396" cy="597203"/>
            </a:xfrm>
            <a:custGeom>
              <a:avLst/>
              <a:gdLst/>
              <a:ahLst/>
              <a:cxnLst/>
              <a:rect l="l" t="t" r="r" b="b"/>
              <a:pathLst>
                <a:path w="1323396" h="597203">
                  <a:moveTo>
                    <a:pt x="0" y="0"/>
                  </a:moveTo>
                  <a:lnTo>
                    <a:pt x="1323396" y="0"/>
                  </a:lnTo>
                  <a:lnTo>
                    <a:pt x="1323396" y="597203"/>
                  </a:lnTo>
                  <a:lnTo>
                    <a:pt x="0" y="59720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23396" cy="6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773836" y="3420693"/>
            <a:ext cx="4512727" cy="1984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  <a:spcBef>
                <a:spcPct val="0"/>
              </a:spcBef>
            </a:pPr>
            <a:r>
              <a:rPr lang="en-US" sz="28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puede agregar completamente la señal PASAR a una barrera de ingreso 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223493" y="6124058"/>
            <a:ext cx="5613412" cy="2533141"/>
            <a:chOff x="0" y="0"/>
            <a:chExt cx="1323396" cy="5972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23396" cy="597203"/>
            </a:xfrm>
            <a:custGeom>
              <a:avLst/>
              <a:gdLst/>
              <a:ahLst/>
              <a:cxnLst/>
              <a:rect l="l" t="t" r="r" b="b"/>
              <a:pathLst>
                <a:path w="1323396" h="597203">
                  <a:moveTo>
                    <a:pt x="0" y="0"/>
                  </a:moveTo>
                  <a:lnTo>
                    <a:pt x="1323396" y="0"/>
                  </a:lnTo>
                  <a:lnTo>
                    <a:pt x="1323396" y="597203"/>
                  </a:lnTo>
                  <a:lnTo>
                    <a:pt x="0" y="59720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23396" cy="6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773836" y="6619620"/>
            <a:ext cx="4512727" cy="1505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  <a:spcBef>
                <a:spcPct val="0"/>
              </a:spcBef>
            </a:pPr>
            <a:r>
              <a:rPr lang="en-US" sz="285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Ajustarse</a:t>
            </a:r>
            <a:r>
              <a:rPr lang="en-US" sz="285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al </a:t>
            </a:r>
            <a:r>
              <a:rPr lang="en-US" sz="285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costo</a:t>
            </a:r>
            <a:r>
              <a:rPr lang="en-US" sz="285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que se </a:t>
            </a:r>
            <a:r>
              <a:rPr lang="en-US" sz="285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maneja</a:t>
            </a:r>
            <a:r>
              <a:rPr lang="en-US" sz="285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285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tarifa</a:t>
            </a:r>
            <a:r>
              <a:rPr lang="en-US" sz="285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5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deseada</a:t>
            </a:r>
            <a:r>
              <a:rPr lang="en-US" sz="285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para </a:t>
            </a:r>
            <a:r>
              <a:rPr lang="en-US" sz="285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estacionamiento</a:t>
            </a:r>
            <a:r>
              <a:rPr lang="en-US" sz="285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451095" y="2925130"/>
            <a:ext cx="5613412" cy="2533141"/>
            <a:chOff x="0" y="0"/>
            <a:chExt cx="1323396" cy="597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23396" cy="597203"/>
            </a:xfrm>
            <a:custGeom>
              <a:avLst/>
              <a:gdLst/>
              <a:ahLst/>
              <a:cxnLst/>
              <a:rect l="l" t="t" r="r" b="b"/>
              <a:pathLst>
                <a:path w="1323396" h="597203">
                  <a:moveTo>
                    <a:pt x="0" y="0"/>
                  </a:moveTo>
                  <a:lnTo>
                    <a:pt x="1323396" y="0"/>
                  </a:lnTo>
                  <a:lnTo>
                    <a:pt x="1323396" y="597203"/>
                  </a:lnTo>
                  <a:lnTo>
                    <a:pt x="0" y="59720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23396" cy="6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012303" y="3170633"/>
            <a:ext cx="4490994" cy="201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  <a:spcBef>
                <a:spcPct val="0"/>
              </a:spcBef>
            </a:pPr>
            <a:r>
              <a:rPr lang="en-US" sz="285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Agregar</a:t>
            </a:r>
            <a:r>
              <a:rPr lang="en-US" sz="285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un lector de </a:t>
            </a:r>
            <a:r>
              <a:rPr lang="en-US" sz="285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códigos</a:t>
            </a:r>
            <a:r>
              <a:rPr lang="en-US" sz="285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5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únicos</a:t>
            </a:r>
            <a:r>
              <a:rPr lang="en-US" sz="285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para un </a:t>
            </a:r>
            <a:r>
              <a:rPr lang="en-US" sz="285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usuario</a:t>
            </a:r>
            <a:r>
              <a:rPr lang="en-US" sz="285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85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n-US" sz="285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5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códigos</a:t>
            </a:r>
            <a:r>
              <a:rPr lang="en-US" sz="285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barra, etc.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451095" y="6124058"/>
            <a:ext cx="5613412" cy="2533141"/>
            <a:chOff x="0" y="0"/>
            <a:chExt cx="1323396" cy="5972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23396" cy="597203"/>
            </a:xfrm>
            <a:custGeom>
              <a:avLst/>
              <a:gdLst/>
              <a:ahLst/>
              <a:cxnLst/>
              <a:rect l="l" t="t" r="r" b="b"/>
              <a:pathLst>
                <a:path w="1323396" h="597203">
                  <a:moveTo>
                    <a:pt x="0" y="0"/>
                  </a:moveTo>
                  <a:lnTo>
                    <a:pt x="1323396" y="0"/>
                  </a:lnTo>
                  <a:lnTo>
                    <a:pt x="1323396" y="597203"/>
                  </a:lnTo>
                  <a:lnTo>
                    <a:pt x="0" y="59720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323396" cy="635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726266" y="6369560"/>
            <a:ext cx="5063069" cy="201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  <a:spcBef>
                <a:spcPct val="0"/>
              </a:spcBef>
            </a:pPr>
            <a:r>
              <a:rPr lang="en-US" sz="285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Implementar</a:t>
            </a:r>
            <a:r>
              <a:rPr lang="en-US" sz="285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un </a:t>
            </a:r>
            <a:r>
              <a:rPr lang="en-US" sz="285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identificador</a:t>
            </a:r>
            <a:r>
              <a:rPr lang="en-US" sz="285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billetes , </a:t>
            </a:r>
            <a:r>
              <a:rPr lang="en-US" sz="285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n-US" sz="285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5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285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que se </a:t>
            </a:r>
            <a:r>
              <a:rPr lang="en-US" sz="285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implementa</a:t>
            </a:r>
            <a:r>
              <a:rPr lang="en-US" sz="285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5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85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5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los</a:t>
            </a:r>
            <a:r>
              <a:rPr lang="en-US" sz="285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5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cajeros</a:t>
            </a:r>
            <a:r>
              <a:rPr lang="en-US" sz="285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5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automáticos</a:t>
            </a:r>
            <a:r>
              <a:rPr lang="en-US" sz="285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</p:txBody>
      </p:sp>
      <p:sp>
        <p:nvSpPr>
          <p:cNvPr id="20" name="Freeform 20"/>
          <p:cNvSpPr/>
          <p:nvPr/>
        </p:nvSpPr>
        <p:spPr>
          <a:xfrm rot="-5400000">
            <a:off x="14423525" y="5649991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0" y="0"/>
                </a:moveTo>
                <a:lnTo>
                  <a:pt x="5462160" y="0"/>
                </a:lnTo>
                <a:lnTo>
                  <a:pt x="5462160" y="4449177"/>
                </a:lnTo>
                <a:lnTo>
                  <a:pt x="0" y="444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21" name="Freeform 21"/>
          <p:cNvSpPr/>
          <p:nvPr/>
        </p:nvSpPr>
        <p:spPr>
          <a:xfrm rot="5400000">
            <a:off x="-1538953" y="-763968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0" y="0"/>
                </a:moveTo>
                <a:lnTo>
                  <a:pt x="5462160" y="0"/>
                </a:lnTo>
                <a:lnTo>
                  <a:pt x="5462160" y="4449178"/>
                </a:lnTo>
                <a:lnTo>
                  <a:pt x="0" y="4449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b="-13063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TextBox 3"/>
          <p:cNvSpPr txBox="1"/>
          <p:nvPr/>
        </p:nvSpPr>
        <p:spPr>
          <a:xfrm>
            <a:off x="3795568" y="1227088"/>
            <a:ext cx="10696863" cy="92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PROBLEMÁTICA </a:t>
            </a:r>
          </a:p>
        </p:txBody>
      </p:sp>
      <p:sp>
        <p:nvSpPr>
          <p:cNvPr id="4" name="Freeform 4"/>
          <p:cNvSpPr/>
          <p:nvPr/>
        </p:nvSpPr>
        <p:spPr>
          <a:xfrm rot="-10800000" flipH="1">
            <a:off x="-721887" y="-1073391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5462160" y="0"/>
                </a:moveTo>
                <a:lnTo>
                  <a:pt x="0" y="0"/>
                </a:lnTo>
                <a:lnTo>
                  <a:pt x="0" y="4449178"/>
                </a:lnTo>
                <a:lnTo>
                  <a:pt x="5462160" y="4449178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/>
          <p:cNvSpPr/>
          <p:nvPr/>
        </p:nvSpPr>
        <p:spPr>
          <a:xfrm rot="-5400000">
            <a:off x="14865372" y="5946230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0" y="0"/>
                </a:moveTo>
                <a:lnTo>
                  <a:pt x="5462160" y="0"/>
                </a:lnTo>
                <a:lnTo>
                  <a:pt x="5462160" y="4449177"/>
                </a:lnTo>
                <a:lnTo>
                  <a:pt x="0" y="444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6" name="Freeform 6"/>
          <p:cNvSpPr/>
          <p:nvPr/>
        </p:nvSpPr>
        <p:spPr>
          <a:xfrm>
            <a:off x="9423230" y="3085380"/>
            <a:ext cx="8371052" cy="4708717"/>
          </a:xfrm>
          <a:custGeom>
            <a:avLst/>
            <a:gdLst/>
            <a:ahLst/>
            <a:cxnLst/>
            <a:rect l="l" t="t" r="r" b="b"/>
            <a:pathLst>
              <a:path w="8371052" h="4708717">
                <a:moveTo>
                  <a:pt x="0" y="0"/>
                </a:moveTo>
                <a:lnTo>
                  <a:pt x="8371053" y="0"/>
                </a:lnTo>
                <a:lnTo>
                  <a:pt x="8371053" y="4708717"/>
                </a:lnTo>
                <a:lnTo>
                  <a:pt x="0" y="4708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TextBox 7"/>
          <p:cNvSpPr txBox="1"/>
          <p:nvPr/>
        </p:nvSpPr>
        <p:spPr>
          <a:xfrm>
            <a:off x="1679965" y="3459233"/>
            <a:ext cx="6993678" cy="3913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86"/>
              </a:lnSpc>
              <a:spcBef>
                <a:spcPct val="0"/>
              </a:spcBef>
            </a:pPr>
            <a:r>
              <a:rPr lang="en-US" sz="249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Requerir tomar medidas de control de ingreso puede resultar a la larga muy cosotoso,  y responde poco al tiempo que se requiere una revision de datos de un usuario para entrar al parqueo, sin un control apropiado y con un manejo de tiempo que permita fluidez de acceso , se puede a encontrar incovenientes como robos , frustración , y más que afecte la satisfación de los usuarios.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b="-13063"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3" name="Group 3"/>
          <p:cNvGrpSpPr/>
          <p:nvPr/>
        </p:nvGrpSpPr>
        <p:grpSpPr>
          <a:xfrm>
            <a:off x="1647599" y="2068434"/>
            <a:ext cx="14281670" cy="7100456"/>
            <a:chOff x="0" y="0"/>
            <a:chExt cx="3761427" cy="18700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61427" cy="1870079"/>
            </a:xfrm>
            <a:custGeom>
              <a:avLst/>
              <a:gdLst/>
              <a:ahLst/>
              <a:cxnLst/>
              <a:rect l="l" t="t" r="r" b="b"/>
              <a:pathLst>
                <a:path w="3761427" h="1870079">
                  <a:moveTo>
                    <a:pt x="27646" y="0"/>
                  </a:moveTo>
                  <a:lnTo>
                    <a:pt x="3733781" y="0"/>
                  </a:lnTo>
                  <a:cubicBezTo>
                    <a:pt x="3741113" y="0"/>
                    <a:pt x="3748145" y="2913"/>
                    <a:pt x="3753330" y="8097"/>
                  </a:cubicBezTo>
                  <a:cubicBezTo>
                    <a:pt x="3758515" y="13282"/>
                    <a:pt x="3761427" y="20314"/>
                    <a:pt x="3761427" y="27646"/>
                  </a:cubicBezTo>
                  <a:lnTo>
                    <a:pt x="3761427" y="1842433"/>
                  </a:lnTo>
                  <a:cubicBezTo>
                    <a:pt x="3761427" y="1849765"/>
                    <a:pt x="3758515" y="1856797"/>
                    <a:pt x="3753330" y="1861982"/>
                  </a:cubicBezTo>
                  <a:cubicBezTo>
                    <a:pt x="3748145" y="1867166"/>
                    <a:pt x="3741113" y="1870079"/>
                    <a:pt x="3733781" y="1870079"/>
                  </a:cubicBezTo>
                  <a:lnTo>
                    <a:pt x="27646" y="1870079"/>
                  </a:lnTo>
                  <a:cubicBezTo>
                    <a:pt x="20314" y="1870079"/>
                    <a:pt x="13282" y="1867166"/>
                    <a:pt x="8097" y="1861982"/>
                  </a:cubicBezTo>
                  <a:cubicBezTo>
                    <a:pt x="2913" y="1856797"/>
                    <a:pt x="0" y="1849765"/>
                    <a:pt x="0" y="1842433"/>
                  </a:cubicBezTo>
                  <a:lnTo>
                    <a:pt x="0" y="27646"/>
                  </a:lnTo>
                  <a:cubicBezTo>
                    <a:pt x="0" y="20314"/>
                    <a:pt x="2913" y="13282"/>
                    <a:pt x="8097" y="8097"/>
                  </a:cubicBezTo>
                  <a:cubicBezTo>
                    <a:pt x="13282" y="2913"/>
                    <a:pt x="20314" y="0"/>
                    <a:pt x="2764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EC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761427" cy="1908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 flipH="1">
            <a:off x="14308868" y="-156155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5462160" y="0"/>
                </a:moveTo>
                <a:lnTo>
                  <a:pt x="0" y="0"/>
                </a:lnTo>
                <a:lnTo>
                  <a:pt x="0" y="4449177"/>
                </a:lnTo>
                <a:lnTo>
                  <a:pt x="5462160" y="4449177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7" name="Freeform 7"/>
          <p:cNvSpPr/>
          <p:nvPr/>
        </p:nvSpPr>
        <p:spPr>
          <a:xfrm rot="4473329" flipH="1">
            <a:off x="-2017342" y="6377294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5462160" y="0"/>
                </a:moveTo>
                <a:lnTo>
                  <a:pt x="0" y="0"/>
                </a:lnTo>
                <a:lnTo>
                  <a:pt x="0" y="4449177"/>
                </a:lnTo>
                <a:lnTo>
                  <a:pt x="5462160" y="4449177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8" name="Freeform 8"/>
          <p:cNvSpPr/>
          <p:nvPr/>
        </p:nvSpPr>
        <p:spPr>
          <a:xfrm>
            <a:off x="3346457" y="2921803"/>
            <a:ext cx="4109670" cy="5393718"/>
          </a:xfrm>
          <a:custGeom>
            <a:avLst/>
            <a:gdLst/>
            <a:ahLst/>
            <a:cxnLst/>
            <a:rect l="l" t="t" r="r" b="b"/>
            <a:pathLst>
              <a:path w="4109670" h="5393718">
                <a:moveTo>
                  <a:pt x="0" y="0"/>
                </a:moveTo>
                <a:lnTo>
                  <a:pt x="4109671" y="0"/>
                </a:lnTo>
                <a:lnTo>
                  <a:pt x="4109671" y="5393718"/>
                </a:lnTo>
                <a:lnTo>
                  <a:pt x="0" y="5393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35455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9" name="Freeform 9"/>
          <p:cNvSpPr/>
          <p:nvPr/>
        </p:nvSpPr>
        <p:spPr>
          <a:xfrm>
            <a:off x="9406211" y="2257100"/>
            <a:ext cx="4139932" cy="5084827"/>
          </a:xfrm>
          <a:custGeom>
            <a:avLst/>
            <a:gdLst/>
            <a:ahLst/>
            <a:cxnLst/>
            <a:rect l="l" t="t" r="r" b="b"/>
            <a:pathLst>
              <a:path w="4139932" h="5084827">
                <a:moveTo>
                  <a:pt x="0" y="0"/>
                </a:moveTo>
                <a:lnTo>
                  <a:pt x="4139932" y="0"/>
                </a:lnTo>
                <a:lnTo>
                  <a:pt x="4139932" y="5084827"/>
                </a:lnTo>
                <a:lnTo>
                  <a:pt x="0" y="50848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2046" b="-22695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0" name="TextBox 10"/>
          <p:cNvSpPr txBox="1"/>
          <p:nvPr/>
        </p:nvSpPr>
        <p:spPr>
          <a:xfrm>
            <a:off x="4741857" y="923925"/>
            <a:ext cx="8804286" cy="92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IMPLEMENTACIÓN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b="-13063"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TextBox 3"/>
          <p:cNvSpPr txBox="1"/>
          <p:nvPr/>
        </p:nvSpPr>
        <p:spPr>
          <a:xfrm>
            <a:off x="5818273" y="3625934"/>
            <a:ext cx="7181334" cy="190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92"/>
              </a:lnSpc>
            </a:pPr>
            <a:r>
              <a:rPr lang="en-US" sz="11137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¡GRACIAS!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-1410304" y="322311"/>
            <a:ext cx="7967370" cy="6489785"/>
          </a:xfrm>
          <a:custGeom>
            <a:avLst/>
            <a:gdLst/>
            <a:ahLst/>
            <a:cxnLst/>
            <a:rect l="l" t="t" r="r" b="b"/>
            <a:pathLst>
              <a:path w="7967370" h="6489785">
                <a:moveTo>
                  <a:pt x="0" y="0"/>
                </a:moveTo>
                <a:lnTo>
                  <a:pt x="7967370" y="0"/>
                </a:lnTo>
                <a:lnTo>
                  <a:pt x="7967370" y="6489785"/>
                </a:lnTo>
                <a:lnTo>
                  <a:pt x="0" y="64897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Freeform 5"/>
          <p:cNvSpPr/>
          <p:nvPr/>
        </p:nvSpPr>
        <p:spPr>
          <a:xfrm rot="-5400000">
            <a:off x="11728211" y="3311659"/>
            <a:ext cx="7967370" cy="6489785"/>
          </a:xfrm>
          <a:custGeom>
            <a:avLst/>
            <a:gdLst/>
            <a:ahLst/>
            <a:cxnLst/>
            <a:rect l="l" t="t" r="r" b="b"/>
            <a:pathLst>
              <a:path w="7967370" h="6489785">
                <a:moveTo>
                  <a:pt x="0" y="0"/>
                </a:moveTo>
                <a:lnTo>
                  <a:pt x="7967370" y="0"/>
                </a:lnTo>
                <a:lnTo>
                  <a:pt x="7967370" y="6489785"/>
                </a:lnTo>
                <a:lnTo>
                  <a:pt x="0" y="64897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b="-13063"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3" name="Group 3"/>
          <p:cNvGrpSpPr/>
          <p:nvPr/>
        </p:nvGrpSpPr>
        <p:grpSpPr>
          <a:xfrm>
            <a:off x="2684156" y="5966847"/>
            <a:ext cx="3291453" cy="329145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5500" r="-15500"/>
              </a:stretch>
            </a:blipFill>
          </p:spPr>
          <p:txBody>
            <a:bodyPr/>
            <a:lstStyle/>
            <a:p>
              <a:endParaRPr lang="es-EC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98273" y="5966847"/>
            <a:ext cx="3291453" cy="329145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53144" r="-12020"/>
              </a:stretch>
            </a:blipFill>
          </p:spPr>
          <p:txBody>
            <a:bodyPr/>
            <a:lstStyle/>
            <a:p>
              <a:endParaRPr lang="es-EC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12391" y="5966847"/>
            <a:ext cx="3291453" cy="329145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1799" r="-31799"/>
              </a:stretch>
            </a:blipFill>
          </p:spPr>
          <p:txBody>
            <a:bodyPr/>
            <a:lstStyle/>
            <a:p>
              <a:endParaRPr lang="es-EC"/>
            </a:p>
          </p:txBody>
        </p:sp>
      </p:grpSp>
      <p:sp>
        <p:nvSpPr>
          <p:cNvPr id="9" name="Freeform 9"/>
          <p:cNvSpPr/>
          <p:nvPr/>
        </p:nvSpPr>
        <p:spPr>
          <a:xfrm rot="-5222564" flipH="1">
            <a:off x="14308868" y="-156155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5462160" y="0"/>
                </a:moveTo>
                <a:lnTo>
                  <a:pt x="0" y="0"/>
                </a:lnTo>
                <a:lnTo>
                  <a:pt x="0" y="4449177"/>
                </a:lnTo>
                <a:lnTo>
                  <a:pt x="5462160" y="4449177"/>
                </a:lnTo>
                <a:lnTo>
                  <a:pt x="54621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0" name="TextBox 10"/>
          <p:cNvSpPr txBox="1"/>
          <p:nvPr/>
        </p:nvSpPr>
        <p:spPr>
          <a:xfrm>
            <a:off x="4741857" y="923925"/>
            <a:ext cx="8804286" cy="934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PLANTEO DE SOLUCIÓN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29883" y="2353270"/>
            <a:ext cx="9216260" cy="279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7"/>
              </a:lnSpc>
              <a:spcBef>
                <a:spcPct val="0"/>
              </a:spcBef>
            </a:pPr>
            <a:r>
              <a:rPr lang="en-US" sz="264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busca obtener una mayor fluidez al acceder a un área de parqueo; para ello se plantea el uso de usuarios únicos a los cuales se les hace un manejo propio de datos de ingreso y el costo por horas de parqueo , accediendo sin problemas quienes tengan acceso unico si se habla de un parquo privado 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b="-13063"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3" name="Group 3"/>
          <p:cNvGrpSpPr/>
          <p:nvPr/>
        </p:nvGrpSpPr>
        <p:grpSpPr>
          <a:xfrm>
            <a:off x="1402286" y="2955823"/>
            <a:ext cx="2623185" cy="262318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43000" r="-42999"/>
              </a:stretch>
            </a:blipFill>
          </p:spPr>
          <p:txBody>
            <a:bodyPr/>
            <a:lstStyle/>
            <a:p>
              <a:endParaRPr lang="es-EC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475897" y="2955823"/>
            <a:ext cx="2623185" cy="262318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EC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02286" y="6062240"/>
            <a:ext cx="2623185" cy="262318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25987" r="-25987"/>
              </a:stretch>
            </a:blipFill>
          </p:spPr>
          <p:txBody>
            <a:bodyPr/>
            <a:lstStyle/>
            <a:p>
              <a:endParaRPr lang="es-EC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475897" y="6062240"/>
            <a:ext cx="2623185" cy="262318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s-EC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741857" y="923925"/>
            <a:ext cx="8804286" cy="92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DESARROLLO </a:t>
            </a:r>
          </a:p>
        </p:txBody>
      </p:sp>
      <p:sp>
        <p:nvSpPr>
          <p:cNvPr id="12" name="Freeform 12"/>
          <p:cNvSpPr/>
          <p:nvPr/>
        </p:nvSpPr>
        <p:spPr>
          <a:xfrm rot="-10800000">
            <a:off x="13269074" y="-963648"/>
            <a:ext cx="5462160" cy="4449177"/>
          </a:xfrm>
          <a:custGeom>
            <a:avLst/>
            <a:gdLst/>
            <a:ahLst/>
            <a:cxnLst/>
            <a:rect l="l" t="t" r="r" b="b"/>
            <a:pathLst>
              <a:path w="5462160" h="4449177">
                <a:moveTo>
                  <a:pt x="0" y="0"/>
                </a:moveTo>
                <a:lnTo>
                  <a:pt x="5462160" y="0"/>
                </a:lnTo>
                <a:lnTo>
                  <a:pt x="5462160" y="4449177"/>
                </a:lnTo>
                <a:lnTo>
                  <a:pt x="0" y="44491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3" name="TextBox 13"/>
          <p:cNvSpPr txBox="1"/>
          <p:nvPr/>
        </p:nvSpPr>
        <p:spPr>
          <a:xfrm>
            <a:off x="8553630" y="3113849"/>
            <a:ext cx="7446524" cy="401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55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dispondra de la compra de una tarjeta que tendra idebtificacion única por usuario, la tarjeta tendrá un valor de 50 dolares, que cubrirá alrededor de 40 horas , basada en la tarifa de $1.25 por hora. mediante el uso de un teclado el usuario colocara la cantidad de horas que desea tener acceso, cada vez que realiza ingresos , dichas horas se descontaran del total que tiene disponible.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3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73659" y="2462915"/>
            <a:ext cx="6272763" cy="6014011"/>
          </a:xfrm>
          <a:custGeom>
            <a:avLst/>
            <a:gdLst/>
            <a:ahLst/>
            <a:cxnLst/>
            <a:rect l="l" t="t" r="r" b="b"/>
            <a:pathLst>
              <a:path w="6272763" h="6014011">
                <a:moveTo>
                  <a:pt x="0" y="0"/>
                </a:moveTo>
                <a:lnTo>
                  <a:pt x="6272763" y="0"/>
                </a:lnTo>
                <a:lnTo>
                  <a:pt x="6272763" y="6014011"/>
                </a:lnTo>
                <a:lnTo>
                  <a:pt x="0" y="6014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-1071900" y="-1271394"/>
            <a:ext cx="2860913" cy="2850185"/>
          </a:xfrm>
          <a:custGeom>
            <a:avLst/>
            <a:gdLst/>
            <a:ahLst/>
            <a:cxnLst/>
            <a:rect l="l" t="t" r="r" b="b"/>
            <a:pathLst>
              <a:path w="2860913" h="2850185">
                <a:moveTo>
                  <a:pt x="0" y="0"/>
                </a:moveTo>
                <a:lnTo>
                  <a:pt x="2860913" y="0"/>
                </a:lnTo>
                <a:lnTo>
                  <a:pt x="2860913" y="2850185"/>
                </a:lnTo>
                <a:lnTo>
                  <a:pt x="0" y="2850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>
            <a:off x="16546422" y="8476926"/>
            <a:ext cx="3035383" cy="3024000"/>
          </a:xfrm>
          <a:custGeom>
            <a:avLst/>
            <a:gdLst/>
            <a:ahLst/>
            <a:cxnLst/>
            <a:rect l="l" t="t" r="r" b="b"/>
            <a:pathLst>
              <a:path w="3035383" h="3024000">
                <a:moveTo>
                  <a:pt x="0" y="0"/>
                </a:moveTo>
                <a:lnTo>
                  <a:pt x="3035383" y="0"/>
                </a:lnTo>
                <a:lnTo>
                  <a:pt x="3035383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C"/>
          </a:p>
        </p:txBody>
      </p:sp>
      <p:sp>
        <p:nvSpPr>
          <p:cNvPr id="5" name="Freeform 5"/>
          <p:cNvSpPr/>
          <p:nvPr/>
        </p:nvSpPr>
        <p:spPr>
          <a:xfrm>
            <a:off x="825842" y="8476926"/>
            <a:ext cx="1926343" cy="1474528"/>
          </a:xfrm>
          <a:custGeom>
            <a:avLst/>
            <a:gdLst/>
            <a:ahLst/>
            <a:cxnLst/>
            <a:rect l="l" t="t" r="r" b="b"/>
            <a:pathLst>
              <a:path w="1926343" h="1474528">
                <a:moveTo>
                  <a:pt x="0" y="0"/>
                </a:moveTo>
                <a:lnTo>
                  <a:pt x="1926343" y="0"/>
                </a:lnTo>
                <a:lnTo>
                  <a:pt x="1926343" y="1474528"/>
                </a:lnTo>
                <a:lnTo>
                  <a:pt x="0" y="1474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C"/>
          </a:p>
        </p:txBody>
      </p:sp>
      <p:sp>
        <p:nvSpPr>
          <p:cNvPr id="6" name="Freeform 6"/>
          <p:cNvSpPr/>
          <p:nvPr/>
        </p:nvSpPr>
        <p:spPr>
          <a:xfrm>
            <a:off x="16126038" y="836949"/>
            <a:ext cx="1926343" cy="1474528"/>
          </a:xfrm>
          <a:custGeom>
            <a:avLst/>
            <a:gdLst/>
            <a:ahLst/>
            <a:cxnLst/>
            <a:rect l="l" t="t" r="r" b="b"/>
            <a:pathLst>
              <a:path w="1926343" h="1474528">
                <a:moveTo>
                  <a:pt x="0" y="0"/>
                </a:moveTo>
                <a:lnTo>
                  <a:pt x="1926343" y="0"/>
                </a:lnTo>
                <a:lnTo>
                  <a:pt x="1926343" y="1474528"/>
                </a:lnTo>
                <a:lnTo>
                  <a:pt x="0" y="1474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C"/>
          </a:p>
        </p:txBody>
      </p:sp>
      <p:sp>
        <p:nvSpPr>
          <p:cNvPr id="7" name="Freeform 7"/>
          <p:cNvSpPr/>
          <p:nvPr/>
        </p:nvSpPr>
        <p:spPr>
          <a:xfrm>
            <a:off x="825842" y="2576611"/>
            <a:ext cx="8396290" cy="5925347"/>
          </a:xfrm>
          <a:custGeom>
            <a:avLst/>
            <a:gdLst/>
            <a:ahLst/>
            <a:cxnLst/>
            <a:rect l="l" t="t" r="r" b="b"/>
            <a:pathLst>
              <a:path w="8396290" h="5925347">
                <a:moveTo>
                  <a:pt x="0" y="0"/>
                </a:moveTo>
                <a:lnTo>
                  <a:pt x="8396290" y="0"/>
                </a:lnTo>
                <a:lnTo>
                  <a:pt x="8396290" y="5925347"/>
                </a:lnTo>
                <a:lnTo>
                  <a:pt x="0" y="59253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8" name="Freeform 8"/>
          <p:cNvSpPr/>
          <p:nvPr/>
        </p:nvSpPr>
        <p:spPr>
          <a:xfrm>
            <a:off x="10497335" y="544449"/>
            <a:ext cx="4332630" cy="4064325"/>
          </a:xfrm>
          <a:custGeom>
            <a:avLst/>
            <a:gdLst/>
            <a:ahLst/>
            <a:cxnLst/>
            <a:rect l="l" t="t" r="r" b="b"/>
            <a:pathLst>
              <a:path w="4332630" h="4064325">
                <a:moveTo>
                  <a:pt x="0" y="0"/>
                </a:moveTo>
                <a:lnTo>
                  <a:pt x="4332630" y="0"/>
                </a:lnTo>
                <a:lnTo>
                  <a:pt x="4332630" y="4064325"/>
                </a:lnTo>
                <a:lnTo>
                  <a:pt x="0" y="40643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9" name="Freeform 9"/>
          <p:cNvSpPr/>
          <p:nvPr/>
        </p:nvSpPr>
        <p:spPr>
          <a:xfrm>
            <a:off x="10416498" y="5512511"/>
            <a:ext cx="4413467" cy="3745789"/>
          </a:xfrm>
          <a:custGeom>
            <a:avLst/>
            <a:gdLst/>
            <a:ahLst/>
            <a:cxnLst/>
            <a:rect l="l" t="t" r="r" b="b"/>
            <a:pathLst>
              <a:path w="4413467" h="3745789">
                <a:moveTo>
                  <a:pt x="0" y="0"/>
                </a:moveTo>
                <a:lnTo>
                  <a:pt x="4413467" y="0"/>
                </a:lnTo>
                <a:lnTo>
                  <a:pt x="4413467" y="3745789"/>
                </a:lnTo>
                <a:lnTo>
                  <a:pt x="0" y="37457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10" name="TextBox 10"/>
          <p:cNvSpPr txBox="1"/>
          <p:nvPr/>
        </p:nvSpPr>
        <p:spPr>
          <a:xfrm>
            <a:off x="2138099" y="713124"/>
            <a:ext cx="2980207" cy="1092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sz="6399" spc="-166">
                <a:solidFill>
                  <a:srgbClr val="292727"/>
                </a:solidFill>
                <a:latin typeface="29LT Zarid Display"/>
                <a:ea typeface="29LT Zarid Display"/>
                <a:cs typeface="29LT Zarid Display"/>
                <a:sym typeface="29LT Zarid Display"/>
              </a:rPr>
              <a:t>DISEÑO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8444833"/>
            <a:ext cx="1845523" cy="1842167"/>
          </a:xfrm>
          <a:custGeom>
            <a:avLst/>
            <a:gdLst/>
            <a:ahLst/>
            <a:cxnLst/>
            <a:rect l="l" t="t" r="r" b="b"/>
            <a:pathLst>
              <a:path w="1845523" h="1842167">
                <a:moveTo>
                  <a:pt x="1845523" y="0"/>
                </a:moveTo>
                <a:lnTo>
                  <a:pt x="0" y="0"/>
                </a:lnTo>
                <a:lnTo>
                  <a:pt x="0" y="1842167"/>
                </a:lnTo>
                <a:lnTo>
                  <a:pt x="1845523" y="1842167"/>
                </a:lnTo>
                <a:lnTo>
                  <a:pt x="184552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 flipV="1">
            <a:off x="16442477" y="0"/>
            <a:ext cx="1845523" cy="1842167"/>
          </a:xfrm>
          <a:custGeom>
            <a:avLst/>
            <a:gdLst/>
            <a:ahLst/>
            <a:cxnLst/>
            <a:rect l="l" t="t" r="r" b="b"/>
            <a:pathLst>
              <a:path w="1845523" h="1842167">
                <a:moveTo>
                  <a:pt x="0" y="1842167"/>
                </a:moveTo>
                <a:lnTo>
                  <a:pt x="1845523" y="1842167"/>
                </a:lnTo>
                <a:lnTo>
                  <a:pt x="1845523" y="0"/>
                </a:lnTo>
                <a:lnTo>
                  <a:pt x="0" y="0"/>
                </a:lnTo>
                <a:lnTo>
                  <a:pt x="0" y="18421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4" name="Freeform 4"/>
          <p:cNvSpPr/>
          <p:nvPr/>
        </p:nvSpPr>
        <p:spPr>
          <a:xfrm>
            <a:off x="4259446" y="2253332"/>
            <a:ext cx="10173290" cy="6019490"/>
          </a:xfrm>
          <a:custGeom>
            <a:avLst/>
            <a:gdLst/>
            <a:ahLst/>
            <a:cxnLst/>
            <a:rect l="l" t="t" r="r" b="b"/>
            <a:pathLst>
              <a:path w="10173290" h="6019490">
                <a:moveTo>
                  <a:pt x="0" y="0"/>
                </a:moveTo>
                <a:lnTo>
                  <a:pt x="10173290" y="0"/>
                </a:lnTo>
                <a:lnTo>
                  <a:pt x="10173290" y="6019490"/>
                </a:lnTo>
                <a:lnTo>
                  <a:pt x="0" y="6019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5" name="TextBox 5"/>
          <p:cNvSpPr txBox="1"/>
          <p:nvPr/>
        </p:nvSpPr>
        <p:spPr>
          <a:xfrm>
            <a:off x="5039615" y="476588"/>
            <a:ext cx="8090831" cy="1092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3"/>
              </a:lnSpc>
            </a:pPr>
            <a:r>
              <a:rPr lang="en-US" sz="6399" spc="-166" dirty="0">
                <a:solidFill>
                  <a:srgbClr val="292727"/>
                </a:solidFill>
                <a:latin typeface="29LT Zarid Display"/>
                <a:ea typeface="29LT Zarid Display"/>
                <a:cs typeface="29LT Zarid Display"/>
                <a:sym typeface="29LT Zarid Display"/>
              </a:rPr>
              <a:t>DIAGRAMA DE BLOQUES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5" t="-21206" b="-13063"/>
            </a:stretch>
          </a:blipFill>
        </p:spPr>
        <p:txBody>
          <a:bodyPr/>
          <a:lstStyle/>
          <a:p>
            <a:endParaRPr lang="es-EC"/>
          </a:p>
        </p:txBody>
      </p:sp>
      <p:grpSp>
        <p:nvGrpSpPr>
          <p:cNvPr id="3" name="Group 3"/>
          <p:cNvGrpSpPr/>
          <p:nvPr/>
        </p:nvGrpSpPr>
        <p:grpSpPr>
          <a:xfrm>
            <a:off x="12474826" y="3090343"/>
            <a:ext cx="4781718" cy="1460395"/>
            <a:chOff x="0" y="0"/>
            <a:chExt cx="6375623" cy="194719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375623" cy="1947193"/>
              <a:chOff x="0" y="0"/>
              <a:chExt cx="946637" cy="28911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46637" cy="289115"/>
              </a:xfrm>
              <a:custGeom>
                <a:avLst/>
                <a:gdLst/>
                <a:ahLst/>
                <a:cxnLst/>
                <a:rect l="l" t="t" r="r" b="b"/>
                <a:pathLst>
                  <a:path w="946637" h="289115">
                    <a:moveTo>
                      <a:pt x="0" y="0"/>
                    </a:moveTo>
                    <a:lnTo>
                      <a:pt x="946637" y="0"/>
                    </a:lnTo>
                    <a:lnTo>
                      <a:pt x="946637" y="289115"/>
                    </a:lnTo>
                    <a:lnTo>
                      <a:pt x="0" y="289115"/>
                    </a:lnTo>
                    <a:close/>
                  </a:path>
                </a:pathLst>
              </a:custGeom>
              <a:solidFill>
                <a:srgbClr val="004AA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946637" cy="327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511181"/>
              <a:ext cx="6375623" cy="760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47"/>
                </a:lnSpc>
              </a:pPr>
              <a:r>
                <a:rPr lang="en-US" sz="3462">
                  <a:solidFill>
                    <a:srgbClr val="FFFFFF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RESTADOR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41857" y="1100641"/>
            <a:ext cx="8804286" cy="934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5451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BLOQUES  USADOS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950574" y="3112478"/>
            <a:ext cx="4709240" cy="1438259"/>
            <a:chOff x="0" y="0"/>
            <a:chExt cx="6278987" cy="191767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6278987" cy="1917679"/>
              <a:chOff x="0" y="0"/>
              <a:chExt cx="946637" cy="28911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46637" cy="289115"/>
              </a:xfrm>
              <a:custGeom>
                <a:avLst/>
                <a:gdLst/>
                <a:ahLst/>
                <a:cxnLst/>
                <a:rect l="l" t="t" r="r" b="b"/>
                <a:pathLst>
                  <a:path w="946637" h="289115">
                    <a:moveTo>
                      <a:pt x="0" y="0"/>
                    </a:moveTo>
                    <a:lnTo>
                      <a:pt x="946637" y="0"/>
                    </a:lnTo>
                    <a:lnTo>
                      <a:pt x="946637" y="289115"/>
                    </a:lnTo>
                    <a:lnTo>
                      <a:pt x="0" y="289115"/>
                    </a:lnTo>
                    <a:close/>
                  </a:path>
                </a:pathLst>
              </a:custGeom>
              <a:solidFill>
                <a:srgbClr val="004AA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946637" cy="327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511947"/>
              <a:ext cx="6278987" cy="740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74"/>
                </a:lnSpc>
              </a:pPr>
              <a:r>
                <a:rPr lang="en-US" sz="3410">
                  <a:solidFill>
                    <a:srgbClr val="FFFFFF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MEMORIA RAM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186446" y="4164364"/>
            <a:ext cx="4764505" cy="1455138"/>
            <a:chOff x="0" y="0"/>
            <a:chExt cx="6352674" cy="1940184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6352674" cy="1940184"/>
              <a:chOff x="0" y="0"/>
              <a:chExt cx="946637" cy="28911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946637" cy="289115"/>
              </a:xfrm>
              <a:custGeom>
                <a:avLst/>
                <a:gdLst/>
                <a:ahLst/>
                <a:cxnLst/>
                <a:rect l="l" t="t" r="r" b="b"/>
                <a:pathLst>
                  <a:path w="946637" h="289115">
                    <a:moveTo>
                      <a:pt x="0" y="0"/>
                    </a:moveTo>
                    <a:lnTo>
                      <a:pt x="946637" y="0"/>
                    </a:lnTo>
                    <a:lnTo>
                      <a:pt x="946637" y="289115"/>
                    </a:lnTo>
                    <a:lnTo>
                      <a:pt x="0" y="289115"/>
                    </a:lnTo>
                    <a:close/>
                  </a:path>
                </a:pathLst>
              </a:custGeom>
              <a:solidFill>
                <a:srgbClr val="004AA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946637" cy="327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509101"/>
              <a:ext cx="6352674" cy="757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en-US" sz="3450">
                  <a:solidFill>
                    <a:srgbClr val="FFFFFF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REGISTRO DE SOSTENIMIENTO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950574" y="5848406"/>
            <a:ext cx="4709240" cy="1438259"/>
            <a:chOff x="0" y="0"/>
            <a:chExt cx="6278987" cy="1917679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6278987" cy="1917679"/>
              <a:chOff x="0" y="0"/>
              <a:chExt cx="946637" cy="28911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946637" cy="289115"/>
              </a:xfrm>
              <a:custGeom>
                <a:avLst/>
                <a:gdLst/>
                <a:ahLst/>
                <a:cxnLst/>
                <a:rect l="l" t="t" r="r" b="b"/>
                <a:pathLst>
                  <a:path w="946637" h="289115">
                    <a:moveTo>
                      <a:pt x="0" y="0"/>
                    </a:moveTo>
                    <a:lnTo>
                      <a:pt x="946637" y="0"/>
                    </a:lnTo>
                    <a:lnTo>
                      <a:pt x="946637" y="289115"/>
                    </a:lnTo>
                    <a:lnTo>
                      <a:pt x="0" y="289115"/>
                    </a:lnTo>
                    <a:close/>
                  </a:path>
                </a:pathLst>
              </a:custGeom>
              <a:solidFill>
                <a:srgbClr val="004AA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946637" cy="327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0" y="511947"/>
              <a:ext cx="6278987" cy="740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74"/>
                </a:lnSpc>
              </a:pPr>
              <a:r>
                <a:rPr lang="en-US" sz="3410">
                  <a:solidFill>
                    <a:srgbClr val="FFFFFF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DECODIFICADOR TECLADO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474826" y="5848406"/>
            <a:ext cx="4709240" cy="1438259"/>
            <a:chOff x="0" y="0"/>
            <a:chExt cx="6278987" cy="1917679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6278987" cy="1917679"/>
              <a:chOff x="0" y="0"/>
              <a:chExt cx="946637" cy="28911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946637" cy="289115"/>
              </a:xfrm>
              <a:custGeom>
                <a:avLst/>
                <a:gdLst/>
                <a:ahLst/>
                <a:cxnLst/>
                <a:rect l="l" t="t" r="r" b="b"/>
                <a:pathLst>
                  <a:path w="946637" h="289115">
                    <a:moveTo>
                      <a:pt x="0" y="0"/>
                    </a:moveTo>
                    <a:lnTo>
                      <a:pt x="946637" y="0"/>
                    </a:lnTo>
                    <a:lnTo>
                      <a:pt x="946637" y="289115"/>
                    </a:lnTo>
                    <a:lnTo>
                      <a:pt x="0" y="289115"/>
                    </a:lnTo>
                    <a:close/>
                  </a:path>
                </a:pathLst>
              </a:custGeom>
              <a:solidFill>
                <a:srgbClr val="004AA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946637" cy="327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511947"/>
              <a:ext cx="6278987" cy="740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74"/>
                </a:lnSpc>
              </a:pPr>
              <a:r>
                <a:rPr lang="en-US" sz="3410">
                  <a:solidFill>
                    <a:srgbClr val="FFFFFF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DECODIFICADOR DIZPLAY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186446" y="7286665"/>
            <a:ext cx="4764505" cy="1455138"/>
            <a:chOff x="0" y="0"/>
            <a:chExt cx="6352674" cy="1940184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6352674" cy="1940184"/>
              <a:chOff x="0" y="0"/>
              <a:chExt cx="946637" cy="28911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946637" cy="289115"/>
              </a:xfrm>
              <a:custGeom>
                <a:avLst/>
                <a:gdLst/>
                <a:ahLst/>
                <a:cxnLst/>
                <a:rect l="l" t="t" r="r" b="b"/>
                <a:pathLst>
                  <a:path w="946637" h="289115">
                    <a:moveTo>
                      <a:pt x="0" y="0"/>
                    </a:moveTo>
                    <a:lnTo>
                      <a:pt x="946637" y="0"/>
                    </a:lnTo>
                    <a:lnTo>
                      <a:pt x="946637" y="289115"/>
                    </a:lnTo>
                    <a:lnTo>
                      <a:pt x="0" y="289115"/>
                    </a:lnTo>
                    <a:close/>
                  </a:path>
                </a:pathLst>
              </a:custGeom>
              <a:solidFill>
                <a:srgbClr val="004AAD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946637" cy="327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0" y="509101"/>
              <a:ext cx="6352674" cy="757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en-US" sz="3450">
                  <a:solidFill>
                    <a:srgbClr val="FFFFFF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COMPARADOR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712134" y="2975254"/>
            <a:ext cx="2780161" cy="7458968"/>
          </a:xfrm>
          <a:custGeom>
            <a:avLst/>
            <a:gdLst/>
            <a:ahLst/>
            <a:cxnLst/>
            <a:rect l="l" t="t" r="r" b="b"/>
            <a:pathLst>
              <a:path w="2780161" h="7458968">
                <a:moveTo>
                  <a:pt x="2780160" y="0"/>
                </a:moveTo>
                <a:lnTo>
                  <a:pt x="0" y="0"/>
                </a:lnTo>
                <a:lnTo>
                  <a:pt x="0" y="7458968"/>
                </a:lnTo>
                <a:lnTo>
                  <a:pt x="2780160" y="7458968"/>
                </a:lnTo>
                <a:lnTo>
                  <a:pt x="27801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14165705" y="0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C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356F067-8C5F-1443-9BFD-F8E0FC819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806" y="445394"/>
            <a:ext cx="16556387" cy="930842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38826" y="445394"/>
            <a:ext cx="7271774" cy="891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41"/>
              </a:lnSpc>
            </a:pPr>
            <a:r>
              <a:rPr lang="en-US" sz="6163" spc="-160" dirty="0">
                <a:solidFill>
                  <a:srgbClr val="292727"/>
                </a:solidFill>
                <a:latin typeface="29LT Zarid Display"/>
                <a:ea typeface="29LT Zarid Display"/>
                <a:cs typeface="29LT Zarid Display"/>
                <a:sym typeface="29LT Zarid Display"/>
              </a:rPr>
              <a:t>PARTICIÓN FUNCIONAL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E60C4E8-7AA9-8FE7-8818-97802CDB8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92800" y="9016769"/>
            <a:ext cx="1467518" cy="11167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81000" y="-952500"/>
            <a:ext cx="2780161" cy="7458968"/>
          </a:xfrm>
          <a:custGeom>
            <a:avLst/>
            <a:gdLst/>
            <a:ahLst/>
            <a:cxnLst/>
            <a:rect l="l" t="t" r="r" b="b"/>
            <a:pathLst>
              <a:path w="2780161" h="7458968">
                <a:moveTo>
                  <a:pt x="2780160" y="0"/>
                </a:moveTo>
                <a:lnTo>
                  <a:pt x="0" y="0"/>
                </a:lnTo>
                <a:lnTo>
                  <a:pt x="0" y="7458968"/>
                </a:lnTo>
                <a:lnTo>
                  <a:pt x="2780160" y="7458968"/>
                </a:lnTo>
                <a:lnTo>
                  <a:pt x="278016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C"/>
          </a:p>
        </p:txBody>
      </p:sp>
      <p:sp>
        <p:nvSpPr>
          <p:cNvPr id="3" name="Freeform 3"/>
          <p:cNvSpPr/>
          <p:nvPr/>
        </p:nvSpPr>
        <p:spPr>
          <a:xfrm>
            <a:off x="14165705" y="0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EC"/>
          </a:p>
        </p:txBody>
      </p:sp>
      <p:sp>
        <p:nvSpPr>
          <p:cNvPr id="6" name="TextBox 6"/>
          <p:cNvSpPr txBox="1"/>
          <p:nvPr/>
        </p:nvSpPr>
        <p:spPr>
          <a:xfrm>
            <a:off x="1338826" y="445394"/>
            <a:ext cx="7034728" cy="105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41"/>
              </a:lnSpc>
            </a:pPr>
            <a:r>
              <a:rPr lang="en-US" sz="6163" spc="-160">
                <a:solidFill>
                  <a:srgbClr val="292727"/>
                </a:solidFill>
                <a:latin typeface="29LT Zarid Display"/>
                <a:ea typeface="29LT Zarid Display"/>
                <a:cs typeface="29LT Zarid Display"/>
                <a:sym typeface="29LT Zarid Display"/>
              </a:rPr>
              <a:t>PARTICIÓN FUNCIONAL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629368-F549-B495-833B-00F1ED83E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5254" y="1549850"/>
            <a:ext cx="10896600" cy="82917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6E2B677-2FDA-2FA7-32A4-02C0C6F2A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16600" y="9546551"/>
            <a:ext cx="1297766" cy="72411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C5D1557-2894-EC49-179F-B504D2F64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905000" y="9203651"/>
            <a:ext cx="1287946" cy="7241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340</Words>
  <Application>Microsoft Office PowerPoint</Application>
  <PresentationFormat>Personalizado</PresentationFormat>
  <Paragraphs>39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Gagalin</vt:lpstr>
      <vt:lpstr>Arial</vt:lpstr>
      <vt:lpstr>Staatliches</vt:lpstr>
      <vt:lpstr>Calibri</vt:lpstr>
      <vt:lpstr>Open Sans</vt:lpstr>
      <vt:lpstr>29LT Zarid Display</vt:lpstr>
      <vt:lpstr>Glacial Indifference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Presentacion Trabajo Final de Grado Profesional Moderna Azul </dc:title>
  <cp:lastModifiedBy>Cristhian Jose Tutiven Reyes</cp:lastModifiedBy>
  <cp:revision>2</cp:revision>
  <dcterms:created xsi:type="dcterms:W3CDTF">2006-08-16T00:00:00Z</dcterms:created>
  <dcterms:modified xsi:type="dcterms:W3CDTF">2024-09-01T21:29:32Z</dcterms:modified>
  <dc:identifier>DAGOJLPyR98</dc:identifier>
</cp:coreProperties>
</file>